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491c8b7e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491c8b7e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491c8b7e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491c8b7e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491c8b7e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491c8b7e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491c8b7e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491c8b7e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491c8b7e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491c8b7e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491c8b7e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491c8b7e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4d0193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4d0193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4d0193b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4d0193b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4d0193b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4d0193b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4d0193b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4d0193b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491c8b7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491c8b7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4d0193b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4d0193b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4d0193bd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4d0193bd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4d0193bd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4d0193bd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4d0193bd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4d0193bd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4d0193bd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24d0193bd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4d0193bd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4d0193bd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4d0193bd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4d0193bd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4d0193bd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4d0193bd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4d0193bd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4d0193bd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4d0193bd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4d0193bd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491c8b7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491c8b7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4d0193bd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4d0193bd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4d0193bd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24d0193bd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4d0193bd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4d0193bd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4d0193bd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4d0193bd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4d0193bd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24d0193bd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4d0193bd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4d0193bd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4d0193bd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4d0193bd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4d0193bd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4d0193bd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4d0193bd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24d0193bd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4d0193bd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24d0193bd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491c8b7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491c8b7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4d0193bd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24d0193bd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4d0193bd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24d0193bd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4d0193bd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4d0193bd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4d0193bd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24d0193bd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4d0193bd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24d0193bd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24d0193bd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24d0193bd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4d0193bd7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24d0193bd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24d0193bd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24d0193bd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4d0193bd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24d0193bd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24d0193bd7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24d0193bd7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491c8b7e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491c8b7e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24d0193bd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24d0193bd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4d0193bd7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24d0193bd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4d0193bd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24d0193bd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24d0193bd7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24d0193bd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491c8b7e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491c8b7e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491c8b7e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491c8b7e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491c8b7e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491c8b7e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491c8b7e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491c8b7e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inyurl.com/not404actually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happens when a computer tries to remember too much?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https://tinyurl.com/not404actually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outline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a computer, actually.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The widely spread memory model.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nerdier memory model*.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Ok let’s hack* Google!!1!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Latency is ETA, bandwidth is number of traffic lanes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Latency of memory is the time it takes between the request and data arrival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Bandwidth of memory is how much data can be moved per unit time</a:t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6668800" y="1711550"/>
            <a:ext cx="1829400" cy="1065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547850" y="1853150"/>
            <a:ext cx="1878600" cy="78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Memory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38" name="Google Shape;138;p23"/>
          <p:cNvCxnSpPr>
            <a:stCxn id="137" idx="3"/>
            <a:endCxn id="136" idx="1"/>
          </p:cNvCxnSpPr>
          <p:nvPr/>
        </p:nvCxnSpPr>
        <p:spPr>
          <a:xfrm>
            <a:off x="2426450" y="2244500"/>
            <a:ext cx="424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3"/>
          <p:cNvSpPr/>
          <p:nvPr/>
        </p:nvSpPr>
        <p:spPr>
          <a:xfrm>
            <a:off x="6668800" y="3921350"/>
            <a:ext cx="1829400" cy="1065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547850" y="4062950"/>
            <a:ext cx="1878600" cy="78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Memory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41" name="Google Shape;141;p23"/>
          <p:cNvCxnSpPr>
            <a:stCxn id="140" idx="3"/>
            <a:endCxn id="139" idx="1"/>
          </p:cNvCxnSpPr>
          <p:nvPr/>
        </p:nvCxnSpPr>
        <p:spPr>
          <a:xfrm>
            <a:off x="2426450" y="4454300"/>
            <a:ext cx="42423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3880350" y="4346925"/>
            <a:ext cx="3516900" cy="572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3880375" y="911250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HDD</a:t>
            </a:r>
            <a:endParaRPr/>
          </a:p>
        </p:txBody>
      </p:sp>
      <p:cxnSp>
        <p:nvCxnSpPr>
          <p:cNvPr id="148" name="Google Shape;148;p24"/>
          <p:cNvCxnSpPr/>
          <p:nvPr/>
        </p:nvCxnSpPr>
        <p:spPr>
          <a:xfrm>
            <a:off x="3880375" y="1238625"/>
            <a:ext cx="0" cy="30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computer lives in RAM and interacts with HDD</a:t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4429100" y="1624325"/>
            <a:ext cx="29682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RAM</a:t>
            </a:r>
            <a:endParaRPr/>
          </a:p>
        </p:txBody>
      </p:sp>
      <p:cxnSp>
        <p:nvCxnSpPr>
          <p:cNvPr id="151" name="Google Shape;151;p24"/>
          <p:cNvCxnSpPr>
            <a:stCxn id="150" idx="0"/>
          </p:cNvCxnSpPr>
          <p:nvPr/>
        </p:nvCxnSpPr>
        <p:spPr>
          <a:xfrm rot="10800000">
            <a:off x="5913200" y="1320125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4432700" y="2011325"/>
            <a:ext cx="7200" cy="231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3" name="Google Shape;153;p24"/>
          <p:cNvSpPr txBox="1"/>
          <p:nvPr/>
        </p:nvSpPr>
        <p:spPr>
          <a:xfrm>
            <a:off x="1319275" y="2516300"/>
            <a:ext cx="25611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Massive</a:t>
            </a:r>
            <a:r>
              <a:rPr lang="en-GB" sz="1800">
                <a:solidFill>
                  <a:schemeClr val="dk2"/>
                </a:solidFill>
              </a:rPr>
              <a:t> latency, poor* throughput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4443475" y="2516300"/>
            <a:ext cx="25611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dk2"/>
                </a:solidFill>
              </a:rPr>
              <a:t>Less</a:t>
            </a:r>
            <a:r>
              <a:rPr lang="en-GB" sz="1800">
                <a:solidFill>
                  <a:schemeClr val="dk2"/>
                </a:solidFill>
              </a:rPr>
              <a:t> latency, better throughput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HDD is permanent and RAM is volatile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RAM is much smaller than HDD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HDD can be disk or solid state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Drastically d</a:t>
            </a:r>
            <a:r>
              <a:rPr lang="en-GB" sz="1600"/>
              <a:t>ifferent latency and random access performance 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Computers can use HDD when they run out of RAM (swap)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from HDD can be cached in RAM (superfetch)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outline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a computer, actually.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widely spread memory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The n</a:t>
            </a:r>
            <a:r>
              <a:rPr lang="en-GB">
                <a:solidFill>
                  <a:srgbClr val="FF0000"/>
                </a:solidFill>
              </a:rPr>
              <a:t>erdier memory model*.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Ok let’s hack* Google!!1!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memory model</a:t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222750" y="3889725"/>
            <a:ext cx="3516900" cy="572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222750" y="1167125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RAM</a:t>
            </a:r>
            <a:endParaRPr/>
          </a:p>
        </p:txBody>
      </p:sp>
      <p:cxnSp>
        <p:nvCxnSpPr>
          <p:cNvPr id="174" name="Google Shape;174;p27"/>
          <p:cNvCxnSpPr>
            <a:stCxn id="173" idx="2"/>
            <a:endCxn id="172" idx="0"/>
          </p:cNvCxnSpPr>
          <p:nvPr/>
        </p:nvCxnSpPr>
        <p:spPr>
          <a:xfrm>
            <a:off x="1981200" y="1554125"/>
            <a:ext cx="0" cy="233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Behaviour: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Constant latency, regardless of size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Constant bandwidth, regardless of size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Arduino has Flash and SRAM*</a:t>
            </a:r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883500" y="3181350"/>
            <a:ext cx="3109800" cy="1685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654900" y="1157500"/>
            <a:ext cx="1554900" cy="880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Program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2667000" y="1157500"/>
            <a:ext cx="1554900" cy="880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0000"/>
                </a:solidFill>
              </a:rPr>
              <a:t>Execution</a:t>
            </a:r>
            <a:endParaRPr sz="1900">
              <a:solidFill>
                <a:srgbClr val="FF0000"/>
              </a:solidFill>
            </a:endParaRPr>
          </a:p>
        </p:txBody>
      </p:sp>
      <p:cxnSp>
        <p:nvCxnSpPr>
          <p:cNvPr id="184" name="Google Shape;184;p28"/>
          <p:cNvCxnSpPr>
            <a:stCxn id="182" idx="2"/>
          </p:cNvCxnSpPr>
          <p:nvPr/>
        </p:nvCxnSpPr>
        <p:spPr>
          <a:xfrm>
            <a:off x="1432350" y="2038300"/>
            <a:ext cx="0" cy="113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8"/>
          <p:cNvCxnSpPr/>
          <p:nvPr/>
        </p:nvCxnSpPr>
        <p:spPr>
          <a:xfrm>
            <a:off x="3444450" y="2038300"/>
            <a:ext cx="0" cy="115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" name="Google Shape;186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Theoretically, it follows our model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Are flash and RAM equal?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Are latency/bandwidth really constant?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procedure to test memory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the test several times to get rid of cold effects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for increasingly large regions of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Normalize the result to a per element basis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Copying flash to RAM: the code following the procedures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50" y="1017725"/>
            <a:ext cx="4923503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0"/>
          <p:cNvCxnSpPr/>
          <p:nvPr/>
        </p:nvCxnSpPr>
        <p:spPr>
          <a:xfrm>
            <a:off x="2307500" y="2809900"/>
            <a:ext cx="2381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2383700" y="3212750"/>
            <a:ext cx="2381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0"/>
          <p:cNvCxnSpPr/>
          <p:nvPr/>
        </p:nvCxnSpPr>
        <p:spPr>
          <a:xfrm>
            <a:off x="2470775" y="3996575"/>
            <a:ext cx="1304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Copying flash to SRAM: the results are (not!) exciting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863" y="1017725"/>
            <a:ext cx="490428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1"/>
          <p:cNvCxnSpPr/>
          <p:nvPr/>
        </p:nvCxnSpPr>
        <p:spPr>
          <a:xfrm flipH="1" rot="10800000">
            <a:off x="2992575" y="3032850"/>
            <a:ext cx="1060200" cy="106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9" name="Google Shape;209;p31"/>
          <p:cNvSpPr txBox="1"/>
          <p:nvPr/>
        </p:nvSpPr>
        <p:spPr>
          <a:xfrm>
            <a:off x="3438425" y="2113950"/>
            <a:ext cx="352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This is a pattern that will constantly repeat due to test </a:t>
            </a:r>
            <a:r>
              <a:rPr lang="en-GB" sz="1800">
                <a:solidFill>
                  <a:schemeClr val="dk2"/>
                </a:solidFill>
              </a:rPr>
              <a:t>overhead et al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a computer, actually.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widely spread memory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nerdier memory model*.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Ok let’s hack* Google!!1!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Flash bandwidth code: copy from flash each element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038" y="1017725"/>
            <a:ext cx="42099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Flash bandwidth is also (not!!) exciting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238" y="1017725"/>
            <a:ext cx="47615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Flash latency code: iterate randomly through array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775" y="1017725"/>
            <a:ext cx="507044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Flash latency is not exciting (Arduinos really are simple)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238" y="1017725"/>
            <a:ext cx="47615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ESP32 has Flash and SRAM*</a:t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883500" y="3181350"/>
            <a:ext cx="3109800" cy="1685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0" name="Google Shape;240;p36"/>
          <p:cNvSpPr/>
          <p:nvPr/>
        </p:nvSpPr>
        <p:spPr>
          <a:xfrm>
            <a:off x="654900" y="1157500"/>
            <a:ext cx="1554900" cy="880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Program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2667000" y="1157500"/>
            <a:ext cx="1554900" cy="880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0000"/>
                </a:solidFill>
              </a:rPr>
              <a:t>Execution</a:t>
            </a:r>
            <a:endParaRPr sz="1900">
              <a:solidFill>
                <a:srgbClr val="FF0000"/>
              </a:solidFill>
            </a:endParaRPr>
          </a:p>
        </p:txBody>
      </p:sp>
      <p:cxnSp>
        <p:nvCxnSpPr>
          <p:cNvPr id="242" name="Google Shape;242;p36"/>
          <p:cNvCxnSpPr>
            <a:stCxn id="240" idx="2"/>
          </p:cNvCxnSpPr>
          <p:nvPr/>
        </p:nvCxnSpPr>
        <p:spPr>
          <a:xfrm>
            <a:off x="1432350" y="2038300"/>
            <a:ext cx="0" cy="113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6"/>
          <p:cNvCxnSpPr/>
          <p:nvPr/>
        </p:nvCxnSpPr>
        <p:spPr>
          <a:xfrm>
            <a:off x="3444450" y="2038300"/>
            <a:ext cx="0" cy="115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4" name="Google Shape;244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Theoretically, it follows our model*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Are latency/bandwidth really constant?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Flash bandwidth code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937" y="1017725"/>
            <a:ext cx="35901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Bandwidth exhibits a weird dip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5" y="1759350"/>
            <a:ext cx="4090700" cy="32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975" y="863400"/>
            <a:ext cx="4924625" cy="394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8"/>
          <p:cNvCxnSpPr/>
          <p:nvPr/>
        </p:nvCxnSpPr>
        <p:spPr>
          <a:xfrm flipH="1" rot="10800000">
            <a:off x="991725" y="4256150"/>
            <a:ext cx="4610700" cy="17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Flash latency code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888" y="1017725"/>
            <a:ext cx="512221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Latency appears to increase after the same size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50" y="1017725"/>
            <a:ext cx="486229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Cache is a faster, much smaller memory </a:t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222750" y="3889725"/>
            <a:ext cx="3516900" cy="572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222750" y="1167125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Flash</a:t>
            </a:r>
            <a:endParaRPr/>
          </a:p>
        </p:txBody>
      </p:sp>
      <p:cxnSp>
        <p:nvCxnSpPr>
          <p:cNvPr id="278" name="Google Shape;278;p41"/>
          <p:cNvCxnSpPr>
            <a:stCxn id="277" idx="2"/>
            <a:endCxn id="279" idx="0"/>
          </p:cNvCxnSpPr>
          <p:nvPr/>
        </p:nvCxnSpPr>
        <p:spPr>
          <a:xfrm>
            <a:off x="1981200" y="1554125"/>
            <a:ext cx="0" cy="53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41"/>
          <p:cNvSpPr/>
          <p:nvPr/>
        </p:nvSpPr>
        <p:spPr>
          <a:xfrm>
            <a:off x="222750" y="2091350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Cache</a:t>
            </a:r>
            <a:endParaRPr/>
          </a:p>
        </p:txBody>
      </p:sp>
      <p:cxnSp>
        <p:nvCxnSpPr>
          <p:cNvPr id="280" name="Google Shape;280;p41"/>
          <p:cNvCxnSpPr>
            <a:stCxn id="281" idx="2"/>
            <a:endCxn id="276" idx="0"/>
          </p:cNvCxnSpPr>
          <p:nvPr/>
        </p:nvCxnSpPr>
        <p:spPr>
          <a:xfrm>
            <a:off x="1981200" y="2865338"/>
            <a:ext cx="0" cy="102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82" name="Google Shape;282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Every time the computer retrieves something from memory, it is stored in cache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Cache is small, so if it doesn’t have space old data is kicked out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Cache has much higher bandwidth and much lower latency</a:t>
            </a:r>
            <a:endParaRPr sz="1600"/>
          </a:p>
        </p:txBody>
      </p:sp>
      <p:sp>
        <p:nvSpPr>
          <p:cNvPr id="281" name="Google Shape;281;p41"/>
          <p:cNvSpPr/>
          <p:nvPr/>
        </p:nvSpPr>
        <p:spPr>
          <a:xfrm>
            <a:off x="222750" y="2478338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outline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What is a computer, actually.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widely spread memory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nerdier memory model*.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Ok let’s hack* Google!!1!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Cache explains the ESP32 behaviour (32kB)</a:t>
            </a: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25" y="1017725"/>
            <a:ext cx="4287055" cy="3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482" y="1017725"/>
            <a:ext cx="4370094" cy="34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Raspberry has cache and RAM</a:t>
            </a:r>
            <a:endParaRPr/>
          </a:p>
        </p:txBody>
      </p:sp>
      <p:sp>
        <p:nvSpPr>
          <p:cNvPr id="295" name="Google Shape;295;p43"/>
          <p:cNvSpPr/>
          <p:nvPr/>
        </p:nvSpPr>
        <p:spPr>
          <a:xfrm>
            <a:off x="222750" y="3929300"/>
            <a:ext cx="3516900" cy="572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222750" y="2590200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Cache</a:t>
            </a: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222750" y="1251088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RAM</a:t>
            </a:r>
            <a:endParaRPr/>
          </a:p>
        </p:txBody>
      </p:sp>
      <p:cxnSp>
        <p:nvCxnSpPr>
          <p:cNvPr id="298" name="Google Shape;298;p43"/>
          <p:cNvCxnSpPr>
            <a:stCxn id="297" idx="2"/>
            <a:endCxn id="296" idx="0"/>
          </p:cNvCxnSpPr>
          <p:nvPr/>
        </p:nvCxnSpPr>
        <p:spPr>
          <a:xfrm>
            <a:off x="1981200" y="1638088"/>
            <a:ext cx="0" cy="95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99" name="Google Shape;299;p43"/>
          <p:cNvCxnSpPr>
            <a:stCxn id="296" idx="2"/>
            <a:endCxn id="295" idx="0"/>
          </p:cNvCxnSpPr>
          <p:nvPr/>
        </p:nvCxnSpPr>
        <p:spPr>
          <a:xfrm>
            <a:off x="1981200" y="2977200"/>
            <a:ext cx="0" cy="95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00" name="Google Shape;300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Theoretically, it follows our model*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Do we see the steps like the in the ESP32 graphs?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latency code</a:t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7100"/>
            <a:ext cx="8839200" cy="302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latency results seem consistent</a:t>
            </a:r>
            <a:endParaRPr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75" y="1017725"/>
            <a:ext cx="48454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bandwidth code</a:t>
            </a:r>
            <a:endParaRPr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775"/>
            <a:ext cx="8839200" cy="310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bandwidth seems normal-ish</a:t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738" y="1061400"/>
            <a:ext cx="483851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not! The zoomed in version shows more steps</a:t>
            </a:r>
            <a:endParaRPr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200" y="1017725"/>
            <a:ext cx="483159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Raspberry has two levels of cache!</a:t>
            </a:r>
            <a:endParaRPr/>
          </a:p>
        </p:txBody>
      </p:sp>
      <p:sp>
        <p:nvSpPr>
          <p:cNvPr id="336" name="Google Shape;336;p49"/>
          <p:cNvSpPr/>
          <p:nvPr/>
        </p:nvSpPr>
        <p:spPr>
          <a:xfrm>
            <a:off x="375150" y="4000725"/>
            <a:ext cx="3516900" cy="572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375150" y="2128225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L2 cache (512 kB)</a:t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375150" y="1322513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RAM</a:t>
            </a:r>
            <a:endParaRPr/>
          </a:p>
        </p:txBody>
      </p:sp>
      <p:cxnSp>
        <p:nvCxnSpPr>
          <p:cNvPr id="339" name="Google Shape;339;p49"/>
          <p:cNvCxnSpPr>
            <a:stCxn id="338" idx="2"/>
            <a:endCxn id="337" idx="0"/>
          </p:cNvCxnSpPr>
          <p:nvPr/>
        </p:nvCxnSpPr>
        <p:spPr>
          <a:xfrm>
            <a:off x="2133600" y="1709513"/>
            <a:ext cx="0" cy="41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0" name="Google Shape;340;p49"/>
          <p:cNvCxnSpPr>
            <a:stCxn id="341" idx="2"/>
            <a:endCxn id="336" idx="0"/>
          </p:cNvCxnSpPr>
          <p:nvPr/>
        </p:nvCxnSpPr>
        <p:spPr>
          <a:xfrm>
            <a:off x="1254300" y="3288100"/>
            <a:ext cx="879300" cy="712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9"/>
          <p:cNvSpPr/>
          <p:nvPr/>
        </p:nvSpPr>
        <p:spPr>
          <a:xfrm>
            <a:off x="375150" y="2901100"/>
            <a:ext cx="17583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L1i cache (16 kB)</a:t>
            </a:r>
            <a:endParaRPr/>
          </a:p>
        </p:txBody>
      </p:sp>
      <p:sp>
        <p:nvSpPr>
          <p:cNvPr id="342" name="Google Shape;342;p49"/>
          <p:cNvSpPr/>
          <p:nvPr/>
        </p:nvSpPr>
        <p:spPr>
          <a:xfrm>
            <a:off x="2133600" y="2901100"/>
            <a:ext cx="17583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L1d cache (16 kB)</a:t>
            </a:r>
            <a:endParaRPr/>
          </a:p>
        </p:txBody>
      </p:sp>
      <p:cxnSp>
        <p:nvCxnSpPr>
          <p:cNvPr id="343" name="Google Shape;343;p49"/>
          <p:cNvCxnSpPr>
            <a:stCxn id="342" idx="2"/>
            <a:endCxn id="336" idx="0"/>
          </p:cNvCxnSpPr>
          <p:nvPr/>
        </p:nvCxnSpPr>
        <p:spPr>
          <a:xfrm flipH="1">
            <a:off x="2133450" y="3288100"/>
            <a:ext cx="879300" cy="712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9"/>
          <p:cNvCxnSpPr>
            <a:stCxn id="341" idx="0"/>
            <a:endCxn id="337" idx="2"/>
          </p:cNvCxnSpPr>
          <p:nvPr/>
        </p:nvCxnSpPr>
        <p:spPr>
          <a:xfrm flipH="1" rot="10800000">
            <a:off x="1254300" y="2515300"/>
            <a:ext cx="879300" cy="3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5" name="Google Shape;345;p49"/>
          <p:cNvCxnSpPr>
            <a:stCxn id="337" idx="2"/>
            <a:endCxn id="342" idx="0"/>
          </p:cNvCxnSpPr>
          <p:nvPr/>
        </p:nvCxnSpPr>
        <p:spPr>
          <a:xfrm>
            <a:off x="2133600" y="2515225"/>
            <a:ext cx="879300" cy="3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6" name="Google Shape;346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Data first arrives in L1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Old data is expelled to L2, only then to RAM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If something from L2 is called, it returns to L1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agrees with our data closely (two steps)</a:t>
            </a:r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128" y="1017725"/>
            <a:ext cx="4283071" cy="33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00" y="1017725"/>
            <a:ext cx="4295328" cy="338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50"/>
          <p:cNvCxnSpPr/>
          <p:nvPr/>
        </p:nvCxnSpPr>
        <p:spPr>
          <a:xfrm>
            <a:off x="2829475" y="3147000"/>
            <a:ext cx="0" cy="69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0"/>
          <p:cNvCxnSpPr/>
          <p:nvPr/>
        </p:nvCxnSpPr>
        <p:spPr>
          <a:xfrm>
            <a:off x="3427725" y="3060175"/>
            <a:ext cx="0" cy="69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50"/>
          <p:cNvCxnSpPr/>
          <p:nvPr/>
        </p:nvCxnSpPr>
        <p:spPr>
          <a:xfrm>
            <a:off x="6690000" y="2973175"/>
            <a:ext cx="0" cy="69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50"/>
          <p:cNvCxnSpPr/>
          <p:nvPr/>
        </p:nvCxnSpPr>
        <p:spPr>
          <a:xfrm>
            <a:off x="7690600" y="2647100"/>
            <a:ext cx="0" cy="69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x86 computers have RAM and multiple layers of cache</a:t>
            </a:r>
            <a:endParaRPr/>
          </a:p>
        </p:txBody>
      </p:sp>
      <p:sp>
        <p:nvSpPr>
          <p:cNvPr id="363" name="Google Shape;363;p51"/>
          <p:cNvSpPr/>
          <p:nvPr/>
        </p:nvSpPr>
        <p:spPr>
          <a:xfrm>
            <a:off x="311700" y="3967775"/>
            <a:ext cx="3516900" cy="572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311700" y="2021900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L3 (12 MB)</a:t>
            </a:r>
            <a:endParaRPr/>
          </a:p>
        </p:txBody>
      </p:sp>
      <p:sp>
        <p:nvSpPr>
          <p:cNvPr id="365" name="Google Shape;365;p51"/>
          <p:cNvSpPr/>
          <p:nvPr/>
        </p:nvSpPr>
        <p:spPr>
          <a:xfrm>
            <a:off x="311700" y="1289563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RAM</a:t>
            </a:r>
            <a:endParaRPr/>
          </a:p>
        </p:txBody>
      </p:sp>
      <p:cxnSp>
        <p:nvCxnSpPr>
          <p:cNvPr id="366" name="Google Shape;366;p51"/>
          <p:cNvCxnSpPr>
            <a:stCxn id="365" idx="2"/>
            <a:endCxn id="364" idx="0"/>
          </p:cNvCxnSpPr>
          <p:nvPr/>
        </p:nvCxnSpPr>
        <p:spPr>
          <a:xfrm>
            <a:off x="2070150" y="1676563"/>
            <a:ext cx="0" cy="34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7" name="Google Shape;367;p51"/>
          <p:cNvSpPr/>
          <p:nvPr/>
        </p:nvSpPr>
        <p:spPr>
          <a:xfrm>
            <a:off x="311700" y="2754225"/>
            <a:ext cx="35169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L2 (1280 kB)</a:t>
            </a:r>
            <a:endParaRPr/>
          </a:p>
        </p:txBody>
      </p:sp>
      <p:cxnSp>
        <p:nvCxnSpPr>
          <p:cNvPr id="368" name="Google Shape;368;p51"/>
          <p:cNvCxnSpPr>
            <a:stCxn id="364" idx="2"/>
            <a:endCxn id="367" idx="0"/>
          </p:cNvCxnSpPr>
          <p:nvPr/>
        </p:nvCxnSpPr>
        <p:spPr>
          <a:xfrm>
            <a:off x="2070150" y="2408900"/>
            <a:ext cx="0" cy="34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51"/>
          <p:cNvSpPr/>
          <p:nvPr/>
        </p:nvSpPr>
        <p:spPr>
          <a:xfrm>
            <a:off x="311700" y="3284875"/>
            <a:ext cx="17583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L1d (48 kB)</a:t>
            </a:r>
            <a:endParaRPr/>
          </a:p>
        </p:txBody>
      </p:sp>
      <p:sp>
        <p:nvSpPr>
          <p:cNvPr id="370" name="Google Shape;370;p51"/>
          <p:cNvSpPr/>
          <p:nvPr/>
        </p:nvSpPr>
        <p:spPr>
          <a:xfrm>
            <a:off x="2070150" y="3284875"/>
            <a:ext cx="1758300" cy="38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L1i (32 kB)</a:t>
            </a:r>
            <a:endParaRPr/>
          </a:p>
        </p:txBody>
      </p:sp>
      <p:cxnSp>
        <p:nvCxnSpPr>
          <p:cNvPr id="371" name="Google Shape;371;p51"/>
          <p:cNvCxnSpPr>
            <a:stCxn id="369" idx="2"/>
            <a:endCxn id="363" idx="0"/>
          </p:cNvCxnSpPr>
          <p:nvPr/>
        </p:nvCxnSpPr>
        <p:spPr>
          <a:xfrm>
            <a:off x="1190850" y="3671875"/>
            <a:ext cx="879300" cy="2958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51"/>
          <p:cNvCxnSpPr>
            <a:endCxn id="369" idx="0"/>
          </p:cNvCxnSpPr>
          <p:nvPr/>
        </p:nvCxnSpPr>
        <p:spPr>
          <a:xfrm>
            <a:off x="1190850" y="3140275"/>
            <a:ext cx="0" cy="144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51"/>
          <p:cNvCxnSpPr/>
          <p:nvPr/>
        </p:nvCxnSpPr>
        <p:spPr>
          <a:xfrm>
            <a:off x="2949300" y="3152725"/>
            <a:ext cx="0" cy="144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51"/>
          <p:cNvCxnSpPr>
            <a:stCxn id="363" idx="0"/>
            <a:endCxn id="370" idx="2"/>
          </p:cNvCxnSpPr>
          <p:nvPr/>
        </p:nvCxnSpPr>
        <p:spPr>
          <a:xfrm flipH="1" rot="10800000">
            <a:off x="2070150" y="3671975"/>
            <a:ext cx="879300" cy="2958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51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Theoretically, it follows our model*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Do we see the steps like the in the Raspberry graphs?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Does accessing data close to each other yield the same bandwidth?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Computers execute binary instructions from memory,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thing at a time</a:t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2586300" y="1729050"/>
            <a:ext cx="1685400" cy="1685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74" name="Google Shape;74;p16"/>
          <p:cNvCxnSpPr>
            <a:stCxn id="73" idx="3"/>
          </p:cNvCxnSpPr>
          <p:nvPr/>
        </p:nvCxnSpPr>
        <p:spPr>
          <a:xfrm>
            <a:off x="4271700" y="2571750"/>
            <a:ext cx="1231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" name="Google Shape;75;p16"/>
          <p:cNvSpPr txBox="1"/>
          <p:nvPr/>
        </p:nvSpPr>
        <p:spPr>
          <a:xfrm>
            <a:off x="5282400" y="1950825"/>
            <a:ext cx="2718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Memory: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	Instructions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	Data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76" name="Google Shape;76;p16"/>
          <p:cNvCxnSpPr>
            <a:stCxn id="73" idx="2"/>
            <a:endCxn id="75" idx="2"/>
          </p:cNvCxnSpPr>
          <p:nvPr/>
        </p:nvCxnSpPr>
        <p:spPr>
          <a:xfrm rot="-5400000">
            <a:off x="4836300" y="1609050"/>
            <a:ext cx="398100" cy="3212700"/>
          </a:xfrm>
          <a:prstGeom prst="bentConnector3">
            <a:avLst>
              <a:gd fmla="val -5981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Bandwidth code</a:t>
            </a:r>
            <a:endParaRPr/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975"/>
            <a:ext cx="8839200" cy="343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Bandwidth results</a:t>
            </a:r>
            <a:endParaRPr/>
          </a:p>
        </p:txBody>
      </p:sp>
      <p:pic>
        <p:nvPicPr>
          <p:cNvPr id="387" name="Google Shape;3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738" y="1322525"/>
            <a:ext cx="4186186" cy="330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75" y="1322525"/>
            <a:ext cx="4085664" cy="326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Latency code</a:t>
            </a:r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8050"/>
            <a:ext cx="8839199" cy="306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Latency results</a:t>
            </a:r>
            <a:endParaRPr/>
          </a:p>
        </p:txBody>
      </p:sp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4" y="1017725"/>
            <a:ext cx="4380396" cy="349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0" y="1017725"/>
            <a:ext cx="4380404" cy="349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Strides code</a:t>
            </a:r>
            <a:endParaRPr/>
          </a:p>
        </p:txBody>
      </p:sp>
      <p:pic>
        <p:nvPicPr>
          <p:cNvPr id="407" name="Google Shape;4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0" cy="37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Strides bandwidth</a:t>
            </a:r>
            <a:endParaRPr/>
          </a:p>
        </p:txBody>
      </p:sp>
      <p:pic>
        <p:nvPicPr>
          <p:cNvPr id="413" name="Google Shape;4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425" y="1017720"/>
            <a:ext cx="5091150" cy="406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Strides bandwidth, normalized per element</a:t>
            </a:r>
            <a:endParaRPr/>
          </a:p>
        </p:txBody>
      </p:sp>
      <p:pic>
        <p:nvPicPr>
          <p:cNvPr id="419" name="Google Shape;4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425" y="1017725"/>
            <a:ext cx="5091150" cy="40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Cache is fetched in batches of 64B</a:t>
            </a:r>
            <a:endParaRPr/>
          </a:p>
        </p:txBody>
      </p:sp>
      <p:sp>
        <p:nvSpPr>
          <p:cNvPr id="425" name="Google Shape;425;p59"/>
          <p:cNvSpPr/>
          <p:nvPr/>
        </p:nvSpPr>
        <p:spPr>
          <a:xfrm>
            <a:off x="3501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64B</a:t>
            </a:r>
            <a:endParaRPr/>
          </a:p>
        </p:txBody>
      </p:sp>
      <p:sp>
        <p:nvSpPr>
          <p:cNvPr id="426" name="Google Shape;426;p59"/>
          <p:cNvSpPr/>
          <p:nvPr/>
        </p:nvSpPr>
        <p:spPr>
          <a:xfrm>
            <a:off x="11004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27" name="Google Shape;427;p59"/>
          <p:cNvSpPr/>
          <p:nvPr/>
        </p:nvSpPr>
        <p:spPr>
          <a:xfrm>
            <a:off x="18507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28" name="Google Shape;428;p59"/>
          <p:cNvSpPr/>
          <p:nvPr/>
        </p:nvSpPr>
        <p:spPr>
          <a:xfrm>
            <a:off x="26010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29" name="Google Shape;429;p59"/>
          <p:cNvSpPr/>
          <p:nvPr/>
        </p:nvSpPr>
        <p:spPr>
          <a:xfrm>
            <a:off x="33513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30" name="Google Shape;430;p59"/>
          <p:cNvSpPr/>
          <p:nvPr/>
        </p:nvSpPr>
        <p:spPr>
          <a:xfrm>
            <a:off x="41016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31" name="Google Shape;431;p59"/>
          <p:cNvSpPr/>
          <p:nvPr/>
        </p:nvSpPr>
        <p:spPr>
          <a:xfrm>
            <a:off x="48519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32" name="Google Shape;432;p59"/>
          <p:cNvSpPr/>
          <p:nvPr/>
        </p:nvSpPr>
        <p:spPr>
          <a:xfrm>
            <a:off x="56022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33" name="Google Shape;433;p59"/>
          <p:cNvSpPr/>
          <p:nvPr/>
        </p:nvSpPr>
        <p:spPr>
          <a:xfrm>
            <a:off x="63525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71028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35" name="Google Shape;435;p59"/>
          <p:cNvSpPr/>
          <p:nvPr/>
        </p:nvSpPr>
        <p:spPr>
          <a:xfrm>
            <a:off x="7853150" y="1276300"/>
            <a:ext cx="750300" cy="750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64B</a:t>
            </a:r>
            <a:endParaRPr/>
          </a:p>
        </p:txBody>
      </p:sp>
      <p:sp>
        <p:nvSpPr>
          <p:cNvPr id="436" name="Google Shape;436;p59"/>
          <p:cNvSpPr/>
          <p:nvPr/>
        </p:nvSpPr>
        <p:spPr>
          <a:xfrm rot="5400000">
            <a:off x="3541700" y="1102150"/>
            <a:ext cx="369600" cy="2218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9"/>
          <p:cNvSpPr txBox="1"/>
          <p:nvPr/>
        </p:nvSpPr>
        <p:spPr>
          <a:xfrm>
            <a:off x="2630900" y="2285175"/>
            <a:ext cx="2191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int 1; int 2; int 3; 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8" name="Google Shape;438;p59"/>
          <p:cNvSpPr txBox="1"/>
          <p:nvPr/>
        </p:nvSpPr>
        <p:spPr>
          <a:xfrm>
            <a:off x="768650" y="3049125"/>
            <a:ext cx="74163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Larger strides use more cache lines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The computer processes integers faster than they can be fetched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The computer ends up bottlenecked by the fetching stage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outline</a:t>
            </a:r>
            <a:endParaRPr/>
          </a:p>
        </p:txBody>
      </p:sp>
      <p:sp>
        <p:nvSpPr>
          <p:cNvPr id="444" name="Google Shape;44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a computer, actually.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widely spread memory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nerdier memory model*.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Ok let’s hack* Google!!1!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Computers hide latency with speculative execution</a:t>
            </a:r>
            <a:endParaRPr/>
          </a:p>
        </p:txBody>
      </p:sp>
      <p:pic>
        <p:nvPicPr>
          <p:cNvPr id="450" name="Google Shape;4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25" y="1895475"/>
            <a:ext cx="31051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1"/>
          <p:cNvSpPr txBox="1"/>
          <p:nvPr/>
        </p:nvSpPr>
        <p:spPr>
          <a:xfrm>
            <a:off x="589375" y="1189650"/>
            <a:ext cx="2305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Needs to retrieve from cache, possibly even RAM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52" name="Google Shape;452;p61"/>
          <p:cNvCxnSpPr/>
          <p:nvPr/>
        </p:nvCxnSpPr>
        <p:spPr>
          <a:xfrm>
            <a:off x="2851225" y="1744225"/>
            <a:ext cx="1174500" cy="16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53" name="Google Shape;453;p61"/>
          <p:cNvSpPr txBox="1"/>
          <p:nvPr/>
        </p:nvSpPr>
        <p:spPr>
          <a:xfrm>
            <a:off x="6711775" y="2256450"/>
            <a:ext cx="2704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The computer predicts the outcome so it doesn’t have to wait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54" name="Google Shape;454;p61"/>
          <p:cNvCxnSpPr>
            <a:stCxn id="453" idx="1"/>
            <a:endCxn id="450" idx="3"/>
          </p:cNvCxnSpPr>
          <p:nvPr/>
        </p:nvCxnSpPr>
        <p:spPr>
          <a:xfrm rot="10800000">
            <a:off x="6124675" y="2571750"/>
            <a:ext cx="587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5" name="Google Shape;455;p61"/>
          <p:cNvCxnSpPr/>
          <p:nvPr/>
        </p:nvCxnSpPr>
        <p:spPr>
          <a:xfrm flipH="1" rot="10800000">
            <a:off x="2959950" y="3253575"/>
            <a:ext cx="245400" cy="91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61"/>
          <p:cNvSpPr txBox="1"/>
          <p:nvPr/>
        </p:nvSpPr>
        <p:spPr>
          <a:xfrm>
            <a:off x="1024575" y="4060425"/>
            <a:ext cx="5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When the value arrives, the computer undoes its execution if the prediction was wrong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Computers execute binary instructions from memory,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thing at a time</a:t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2586300" y="1729050"/>
            <a:ext cx="1685400" cy="1685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83" name="Google Shape;83;p17"/>
          <p:cNvCxnSpPr>
            <a:stCxn id="82" idx="3"/>
          </p:cNvCxnSpPr>
          <p:nvPr/>
        </p:nvCxnSpPr>
        <p:spPr>
          <a:xfrm>
            <a:off x="4271700" y="2571750"/>
            <a:ext cx="1231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4" name="Google Shape;84;p17"/>
          <p:cNvSpPr txBox="1"/>
          <p:nvPr/>
        </p:nvSpPr>
        <p:spPr>
          <a:xfrm>
            <a:off x="5282400" y="1950825"/>
            <a:ext cx="2718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Memory: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	Instructions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	Data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85" name="Google Shape;85;p17"/>
          <p:cNvCxnSpPr>
            <a:stCxn id="82" idx="2"/>
            <a:endCxn id="84" idx="2"/>
          </p:cNvCxnSpPr>
          <p:nvPr/>
        </p:nvCxnSpPr>
        <p:spPr>
          <a:xfrm rot="-5400000">
            <a:off x="4836300" y="1609050"/>
            <a:ext cx="398100" cy="3212700"/>
          </a:xfrm>
          <a:prstGeom prst="bentConnector3">
            <a:avLst>
              <a:gd fmla="val -5981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7"/>
          <p:cNvSpPr txBox="1"/>
          <p:nvPr/>
        </p:nvSpPr>
        <p:spPr>
          <a:xfrm>
            <a:off x="4544400" y="2168325"/>
            <a:ext cx="6861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Tick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797700" y="3277475"/>
            <a:ext cx="10548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Tock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spectre hardware vulnerability is very serious</a:t>
            </a:r>
            <a:endParaRPr/>
          </a:p>
        </p:txBody>
      </p:sp>
      <p:sp>
        <p:nvSpPr>
          <p:cNvPr id="462" name="Google Shape;46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Discovered in 2018 by Google researchers and others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Affects ~every Intel CPU since 1995-ish, not yet solved but mitigated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Programs exploit the memory system and speculative execution to learn what is in memory they don’t have access to (passwords, etc.)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Speculative execution can promote things to L1</a:t>
            </a:r>
            <a:endParaRPr/>
          </a:p>
        </p:txBody>
      </p:sp>
      <p:pic>
        <p:nvPicPr>
          <p:cNvPr id="468" name="Google Shape;4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1976438"/>
            <a:ext cx="4495800" cy="119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63"/>
          <p:cNvCxnSpPr/>
          <p:nvPr/>
        </p:nvCxnSpPr>
        <p:spPr>
          <a:xfrm rot="10800000">
            <a:off x="5384900" y="2820700"/>
            <a:ext cx="0" cy="108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63"/>
          <p:cNvSpPr txBox="1"/>
          <p:nvPr/>
        </p:nvSpPr>
        <p:spPr>
          <a:xfrm>
            <a:off x="3579775" y="3908200"/>
            <a:ext cx="4045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Even if predicted wrong, arr[75937509] will remain in cache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Spectre checks access latency</a:t>
            </a:r>
            <a:endParaRPr/>
          </a:p>
        </p:txBody>
      </p:sp>
      <p:pic>
        <p:nvPicPr>
          <p:cNvPr id="476" name="Google Shape;4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75" y="1990725"/>
            <a:ext cx="6372225" cy="116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64"/>
          <p:cNvCxnSpPr/>
          <p:nvPr/>
        </p:nvCxnSpPr>
        <p:spPr>
          <a:xfrm rot="10800000">
            <a:off x="4830300" y="2733775"/>
            <a:ext cx="0" cy="118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64"/>
          <p:cNvSpPr txBox="1"/>
          <p:nvPr/>
        </p:nvSpPr>
        <p:spPr>
          <a:xfrm>
            <a:off x="921000" y="3788600"/>
            <a:ext cx="78186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Even if the computer realises arr[75937509] shouldn’t be accessed,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mwaHaHaHa[arr[75937509]] will have been promoted. But accessing mwaHaHaHa later is fine!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hack google!!!1!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Harvard architecture separates “program” from “execution”</a:t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3017100" y="3181350"/>
            <a:ext cx="3109800" cy="1685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2788500" y="1157500"/>
            <a:ext cx="1554900" cy="880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Program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4800600" y="1157500"/>
            <a:ext cx="1554900" cy="880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0000"/>
                </a:solidFill>
              </a:rPr>
              <a:t>Execution</a:t>
            </a:r>
            <a:endParaRPr sz="1900">
              <a:solidFill>
                <a:srgbClr val="FF0000"/>
              </a:solidFill>
            </a:endParaRPr>
          </a:p>
        </p:txBody>
      </p:sp>
      <p:cxnSp>
        <p:nvCxnSpPr>
          <p:cNvPr id="96" name="Google Shape;96;p18"/>
          <p:cNvCxnSpPr>
            <a:stCxn id="94" idx="2"/>
          </p:cNvCxnSpPr>
          <p:nvPr/>
        </p:nvCxnSpPr>
        <p:spPr>
          <a:xfrm>
            <a:off x="3565950" y="2038300"/>
            <a:ext cx="0" cy="113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8"/>
          <p:cNvCxnSpPr/>
          <p:nvPr/>
        </p:nvCxnSpPr>
        <p:spPr>
          <a:xfrm>
            <a:off x="5578050" y="2038300"/>
            <a:ext cx="0" cy="115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Harvard architecture is common among </a:t>
            </a:r>
            <a:r>
              <a:rPr lang="en-GB"/>
              <a:t>microcontrollers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Arduino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ESP32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450" y="195750"/>
            <a:ext cx="3646275" cy="36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50" y="2180475"/>
            <a:ext cx="2963025" cy="29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Princeton architecture groups everything</a:t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017100" y="3105150"/>
            <a:ext cx="3109800" cy="1685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Computer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3017100" y="1157500"/>
            <a:ext cx="3109800" cy="880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Data, in general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13" name="Google Shape;113;p20"/>
          <p:cNvCxnSpPr>
            <a:stCxn id="112" idx="2"/>
            <a:endCxn id="111" idx="0"/>
          </p:cNvCxnSpPr>
          <p:nvPr/>
        </p:nvCxnSpPr>
        <p:spPr>
          <a:xfrm>
            <a:off x="4572000" y="2038300"/>
            <a:ext cx="0" cy="106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Princeton* architecture is the norm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Laptops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RaspberryPi’s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Servers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325" y="243575"/>
            <a:ext cx="3494275" cy="34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100" y="1487788"/>
            <a:ext cx="2167924" cy="216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100" y="1668100"/>
            <a:ext cx="4059750" cy="40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0300" y="2298800"/>
            <a:ext cx="2689600" cy="2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